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71" r:id="rId13"/>
    <p:sldId id="265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A5210A-F049-4421-9BB0-98E3289133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687ADA-1787-4D99-96D7-EC3358518262}" type="datetimeFigureOut">
              <a:rPr lang="en-US" smtClean="0"/>
              <a:t>7/27/2019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142999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Algerian" pitchFamily="82" charset="0"/>
              </a:rPr>
              <a:t>LYCOPODIUM AS TRI MIASMATIC </a:t>
            </a:r>
            <a:br>
              <a:rPr lang="en-US" sz="3600" b="1" dirty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3600" b="1" dirty="0">
                <a:solidFill>
                  <a:schemeClr val="tx1"/>
                </a:solidFill>
                <a:latin typeface="Algerian" pitchFamily="82" charset="0"/>
              </a:rPr>
              <a:t>                      REMEDY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61760" cy="2133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                                                  </a:t>
            </a:r>
            <a:r>
              <a:rPr lang="en-US" sz="2400" b="1" dirty="0">
                <a:solidFill>
                  <a:schemeClr val="tx1"/>
                </a:solidFill>
              </a:rPr>
              <a:t>PRESENTED  BY :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en-US" sz="2400" b="1" dirty="0">
                <a:solidFill>
                  <a:schemeClr val="tx1"/>
                </a:solidFill>
              </a:rPr>
              <a:t>DR.SONNY MON .R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</a:rPr>
              <a:t>                                          ASSISTANT </a:t>
            </a:r>
            <a:r>
              <a:rPr lang="en-US" sz="2400" b="1" dirty="0">
                <a:solidFill>
                  <a:schemeClr val="tx1"/>
                </a:solidFill>
              </a:rPr>
              <a:t>PROFESSOR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sz="2400" b="1" dirty="0">
                <a:solidFill>
                  <a:schemeClr val="tx1"/>
                </a:solidFill>
              </a:rPr>
              <a:t>DEP.OF. ORGANON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Finally, he </a:t>
            </a:r>
            <a:r>
              <a:rPr lang="en-US" sz="3600" b="1" dirty="0"/>
              <a:t>can have pains which are of the bruised or </a:t>
            </a:r>
            <a:r>
              <a:rPr lang="en-US" sz="3600" b="1" dirty="0" err="1"/>
              <a:t>pressive</a:t>
            </a:r>
            <a:r>
              <a:rPr lang="en-US" sz="3600" b="1" dirty="0"/>
              <a:t> type, i.e., </a:t>
            </a:r>
            <a:r>
              <a:rPr lang="en-US" sz="3600" b="1" dirty="0" err="1" smtClean="0">
                <a:solidFill>
                  <a:srgbClr val="FF0000"/>
                </a:solidFill>
              </a:rPr>
              <a:t>psoric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smtClean="0"/>
              <a:t>of </a:t>
            </a:r>
            <a:r>
              <a:rPr lang="en-US" sz="3600" b="1" dirty="0"/>
              <a:t>the pricking or stabbing type, i.e., </a:t>
            </a:r>
            <a:r>
              <a:rPr lang="en-US" sz="3600" b="1" dirty="0" err="1">
                <a:solidFill>
                  <a:srgbClr val="FF0000"/>
                </a:solidFill>
              </a:rPr>
              <a:t>sycotic</a:t>
            </a:r>
            <a:r>
              <a:rPr lang="en-US" sz="3600" b="1" dirty="0"/>
              <a:t>, or burning and tearing, </a:t>
            </a:r>
            <a:r>
              <a:rPr lang="en-US" sz="3600" b="1" dirty="0" err="1" smtClean="0"/>
              <a:t>ie</a:t>
            </a:r>
            <a:r>
              <a:rPr lang="en-US" sz="3600" b="1" dirty="0" smtClean="0"/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syphilitic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smtClean="0"/>
              <a:t>he can have coldness and paleness of the skin, red and hot skin excoriated and  ulcerous skin.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4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b="1" dirty="0"/>
              <a:t>In its major peculiar symptoms, as well as in its most common ones LYCOPODIUM is found in all its modalities </a:t>
            </a:r>
            <a:r>
              <a:rPr lang="en-US" sz="2800" b="1" dirty="0" err="1"/>
              <a:t>psoric</a:t>
            </a:r>
            <a:r>
              <a:rPr lang="en-US" sz="2800" b="1" dirty="0"/>
              <a:t>, </a:t>
            </a:r>
            <a:r>
              <a:rPr lang="en-US" sz="2800" b="1" dirty="0" err="1"/>
              <a:t>sycotic</a:t>
            </a:r>
            <a:r>
              <a:rPr lang="en-US" sz="2800" b="1" dirty="0"/>
              <a:t> and syphilitic</a:t>
            </a:r>
            <a:r>
              <a:rPr lang="en-US" sz="2800" b="1" dirty="0" smtClean="0"/>
              <a:t>. Thus  </a:t>
            </a:r>
            <a:r>
              <a:rPr lang="en-US" sz="2800" b="1" dirty="0"/>
              <a:t>if we observe </a:t>
            </a:r>
            <a:r>
              <a:rPr lang="en-US" sz="2800" b="1" dirty="0" smtClean="0"/>
              <a:t> the </a:t>
            </a:r>
            <a:r>
              <a:rPr lang="en-US" sz="2800" b="1" dirty="0"/>
              <a:t>pathogenesis of this great</a:t>
            </a:r>
            <a:br>
              <a:rPr lang="en-US" sz="2800" b="1" dirty="0"/>
            </a:br>
            <a:r>
              <a:rPr lang="en-US" sz="2800" b="1" dirty="0"/>
              <a:t>remedy, we will verify that its symptomatology is </a:t>
            </a:r>
            <a:r>
              <a:rPr lang="en-US" sz="2800" b="1" dirty="0" smtClean="0"/>
              <a:t>  </a:t>
            </a:r>
            <a:r>
              <a:rPr lang="en-US" sz="2800" b="1" dirty="0"/>
              <a:t>a dominant </a:t>
            </a:r>
            <a:r>
              <a:rPr lang="en-US" sz="2800" b="1" dirty="0" err="1"/>
              <a:t>psoric</a:t>
            </a:r>
            <a:r>
              <a:rPr lang="en-US" sz="2800" b="1" dirty="0"/>
              <a:t> condition as well as for </a:t>
            </a:r>
            <a:r>
              <a:rPr lang="en-US" sz="2800" b="1" dirty="0" err="1"/>
              <a:t>sycosis</a:t>
            </a:r>
            <a:r>
              <a:rPr lang="en-US" sz="2800" b="1" dirty="0"/>
              <a:t> and syphilis. </a:t>
            </a:r>
            <a:r>
              <a:rPr lang="en-US" sz="2800" b="1" dirty="0" smtClean="0"/>
              <a:t>medicine </a:t>
            </a:r>
            <a:r>
              <a:rPr lang="en-US" sz="2800" b="1" dirty="0"/>
              <a:t>in accordance with the miasmatic characteristics of </a:t>
            </a:r>
            <a:r>
              <a:rPr lang="en-US" sz="2800" b="1" dirty="0" smtClean="0"/>
              <a:t>deficiency</a:t>
            </a:r>
            <a:r>
              <a:rPr lang="en-US" sz="2800" b="1" dirty="0"/>
              <a:t>, excess and perversion, we find an equivalent number of </a:t>
            </a:r>
            <a:r>
              <a:rPr lang="en-US" sz="2800" b="1" dirty="0" smtClean="0"/>
              <a:t>manifestations </a:t>
            </a:r>
            <a:r>
              <a:rPr lang="en-US" sz="2800" b="1" dirty="0"/>
              <a:t>for each of the three great diatheses; </a:t>
            </a:r>
            <a:r>
              <a:rPr lang="en-US" sz="2800" b="1" dirty="0" smtClean="0"/>
              <a:t>Thus we </a:t>
            </a:r>
            <a:r>
              <a:rPr lang="en-US" sz="2800" b="1" dirty="0"/>
              <a:t>can define it as one of the greatest </a:t>
            </a:r>
            <a:r>
              <a:rPr lang="en-US" sz="2800" b="1" dirty="0" smtClean="0"/>
              <a:t>trimiasmatic remedies</a:t>
            </a:r>
            <a:r>
              <a:rPr lang="en-US" sz="2800" b="1" dirty="0"/>
              <a:t>; we can even call it the most trimiasmatic of the </a:t>
            </a:r>
            <a:r>
              <a:rPr lang="en-US" sz="2800" b="1" dirty="0" smtClean="0"/>
              <a:t>polychrests, and </a:t>
            </a:r>
            <a:r>
              <a:rPr lang="en-US" sz="2800" b="1" dirty="0"/>
              <a:t>thus one of the most frequently indicated </a:t>
            </a:r>
            <a:r>
              <a:rPr lang="en-US" sz="2800" b="1" dirty="0" smtClean="0"/>
              <a:t>remedies .</a:t>
            </a:r>
            <a:endParaRPr lang="en-US" sz="28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874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400" b="1" dirty="0">
                <a:latin typeface="Arial Black" pitchFamily="34" charset="0"/>
              </a:rPr>
              <a:t>LYCOPODIUM AS TRIMIASMATIC REMEDY IN THE MIASMATIC EVALUATION OF THE PATIENT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80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021581"/>
              </p:ext>
            </p:extLst>
          </p:nvPr>
        </p:nvGraphicFramePr>
        <p:xfrm>
          <a:off x="609600" y="381000"/>
          <a:ext cx="7620000" cy="647699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540000"/>
                <a:gridCol w="2540000"/>
                <a:gridCol w="2540000"/>
              </a:tblGrid>
              <a:tr h="446689">
                <a:tc>
                  <a:txBody>
                    <a:bodyPr/>
                    <a:lstStyle/>
                    <a:p>
                      <a:r>
                        <a:rPr lang="en-US" dirty="0" smtClean="0"/>
                        <a:t>PSORIC SYMPTOMS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SYCOTIC SYMPTOMS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SYPHILITIC</a:t>
                      </a:r>
                      <a:r>
                        <a:rPr lang="en-US" baseline="0" dirty="0" smtClean="0"/>
                        <a:t> SYMPTOMS</a:t>
                      </a:r>
                      <a:endParaRPr lang="en-US" dirty="0"/>
                    </a:p>
                  </a:txBody>
                  <a:tcPr/>
                </a:tc>
              </a:tr>
              <a:tr h="111672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VERTIGO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PHYSICAL EXERTION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VERTIGO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STOOPING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2682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SKIN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-RECURRENT ATTACK OF SKIN COMPLAINTS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-ECZEMATOUS LESIONS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ITCHING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DRY SCALES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HARD(ROUGH)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-PATCHY ERUPTIONS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-BLACKISH DISCOULARATION(HYPER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PIGMENTATION)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-SCALY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- &lt;RAINY SEASON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ITCHING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PATCHY ERUPTIONS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SCALY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&lt;PERSPIRATION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&lt;SUMMER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 WARMTH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SCRATCHING LEADING TO BLEEDING</a:t>
                      </a:r>
                    </a:p>
                  </a:txBody>
                  <a:tcPr/>
                </a:tc>
              </a:tr>
              <a:tr h="178675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HEADACHE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SUNEXPOSURE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HEADACHE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STITCHING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PAIN IN HEAD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-FRONTAL AND VERTEX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&lt;PHYSICAL EXERTION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LONG LASTING AND CONSTANT HEADACHE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-OCCIPUTAL HEADACHE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7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435712"/>
              </p:ext>
            </p:extLst>
          </p:nvPr>
        </p:nvGraphicFramePr>
        <p:xfrm>
          <a:off x="457200" y="609599"/>
          <a:ext cx="7620000" cy="64922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540000"/>
                <a:gridCol w="2540000"/>
                <a:gridCol w="2540000"/>
              </a:tblGrid>
              <a:tr h="364902">
                <a:tc>
                  <a:txBody>
                    <a:bodyPr/>
                    <a:lstStyle/>
                    <a:p>
                      <a:r>
                        <a:rPr lang="en-US" dirty="0" smtClean="0"/>
                        <a:t>EYE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9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DIMNESS OF VISION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CATARACT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CATARACT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225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ABDOMEN PAIN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-ABDOMINAL PAIN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-&lt;PHYSICAL EXERTION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-COLICKY  PAIN IN ABDOMEN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-&lt; STOOPING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0695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COUGH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COUGH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&lt; NIGHT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DYSPNEA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(DIFFICULTY IN BREATING)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COUGH WITH YELLOWISH EXPECTORATION OR WHITISH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COUGH WITH YELLOWISH EXPECTORATION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LYING DOWN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NIGHT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DYSPNEA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&lt;LYING DOWN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857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WORM TROUBLE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ITCHING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WORM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TROUBLE 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ABDOMINAL COLICKY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857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HAEMORRHOIDS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ITCHING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HAEMORRHOIDS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PAINFUL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59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MICTURATION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-INCREASED FREQUENCY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-URGING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MICTURATION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-PAINFUL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MICTURATION 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-INCREASED FREQUENCY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&lt; NIGHT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9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2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262906"/>
              </p:ext>
            </p:extLst>
          </p:nvPr>
        </p:nvGraphicFramePr>
        <p:xfrm>
          <a:off x="457200" y="685801"/>
          <a:ext cx="7620000" cy="485577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540000"/>
                <a:gridCol w="2540000"/>
                <a:gridCol w="2540000"/>
              </a:tblGrid>
              <a:tr h="64629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MIND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279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   ANXIETY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GRIEF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DESIRE SOLITUDE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ANXIETY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- ANXIETY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DESIRE SOLITUDE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98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PHYSICAL GENERALS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DESIRE WARM FOOD AND DRINKS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DESIRES COLD DRINKS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99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MODALITIES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2869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    &lt; PHYSICAL    EXERTION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COLD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&gt;HOT APPLICATION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WEAKNESS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STOOPING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RAINY SEASON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COLD SEASON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REST (LYING)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SWEAT INCREASED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MOTION(WALKING)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  WARMTH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&lt;NIGHT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&lt; SUNEXPOSURE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&gt; COLD WATER BATHING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8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5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    MIASMS</a:t>
            </a:r>
            <a:r>
              <a:rPr lang="en-US" sz="2800" dirty="0" smtClean="0"/>
              <a:t> :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</a:t>
            </a:r>
            <a:r>
              <a:rPr lang="en-US" sz="3200" b="1" dirty="0" err="1" smtClean="0"/>
              <a:t>Miasm</a:t>
            </a:r>
            <a:r>
              <a:rPr lang="en-US" sz="3200" b="1" dirty="0" smtClean="0"/>
              <a:t> is the abnormal inherent ethereal force which manifests itself by abnormal function and sensation .</a:t>
            </a:r>
          </a:p>
          <a:p>
            <a:pPr marL="114300" indent="0">
              <a:buNone/>
            </a:pPr>
            <a:r>
              <a:rPr lang="en-US" sz="3200" b="1" dirty="0" err="1" smtClean="0"/>
              <a:t>Dr.Hahnemann</a:t>
            </a:r>
            <a:r>
              <a:rPr lang="en-US" sz="3200" b="1" dirty="0" smtClean="0"/>
              <a:t> says “</a:t>
            </a:r>
            <a:r>
              <a:rPr lang="en-US" sz="3200" b="1" dirty="0" err="1" smtClean="0"/>
              <a:t>Miasm</a:t>
            </a:r>
            <a:r>
              <a:rPr lang="en-US" sz="3200" b="1" dirty="0" smtClean="0"/>
              <a:t> is the basis of all true natural chronic diseases.</a:t>
            </a:r>
          </a:p>
        </p:txBody>
      </p:sp>
    </p:spTree>
    <p:extLst>
      <p:ext uri="{BB962C8B-B14F-4D97-AF65-F5344CB8AC3E}">
        <p14:creationId xmlns:p14="http://schemas.microsoft.com/office/powerpoint/2010/main" val="37011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dirty="0"/>
              <a:t>TRI-MIASMATIC REMEDIES ARE: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 ARG-NIT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CALC-CARB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CARCINOSIN,CAUSTICUM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HYDROPHOBINUM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HEP SULPH,</a:t>
            </a:r>
            <a:r>
              <a:rPr lang="en-US" sz="2000" b="1" dirty="0" smtClean="0">
                <a:solidFill>
                  <a:srgbClr val="7030A0"/>
                </a:solidFill>
              </a:rPr>
              <a:t>LYCOPDIUM</a:t>
            </a:r>
            <a:endParaRPr lang="en-US" sz="2000" b="1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MERC </a:t>
            </a:r>
            <a:r>
              <a:rPr lang="en-US" sz="2000" b="1" dirty="0"/>
              <a:t>SOL  NITRIC </a:t>
            </a:r>
            <a:r>
              <a:rPr lang="en-US" sz="2000" b="1" dirty="0" smtClean="0"/>
              <a:t>ACID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PHOSPHOROUS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smtClean="0"/>
              <a:t>STELLARIA </a:t>
            </a:r>
            <a:r>
              <a:rPr lang="en-US" sz="2000" b="1" dirty="0"/>
              <a:t>MEDIA,SULPHUR,TUBERCULINUM.</a:t>
            </a:r>
          </a:p>
          <a:p>
            <a:pPr>
              <a:buFont typeface="Wingdings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32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Algerian" pitchFamily="82" charset="0"/>
              </a:rPr>
              <a:t>LYCOPODIUM AS TRI MIASMATIC </a:t>
            </a:r>
            <a:br>
              <a:rPr lang="en-US" sz="4000" b="1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4000" b="1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lgerian" pitchFamily="82" charset="0"/>
              </a:rPr>
              <a:t>                     REMEDY               </a:t>
            </a:r>
            <a:endParaRPr lang="en-US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ACCORDING TO KENT REPERTORY THE SYMPTOMS OF LYCOPODIUM ARE DIVIDED LOGICALLY INTO PSORA, SYCOSIS, SYPHILLIS AS ….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894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026296"/>
              </p:ext>
            </p:extLst>
          </p:nvPr>
        </p:nvGraphicFramePr>
        <p:xfrm>
          <a:off x="457200" y="152399"/>
          <a:ext cx="7620000" cy="6604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0000"/>
                <a:gridCol w="2540000"/>
                <a:gridCol w="2540000"/>
              </a:tblGrid>
              <a:tr h="8381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PSORIC SYMPTOMS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SYCOTIC SYMPTOMS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SYPHILLITIC SYMPTOMS</a:t>
                      </a:r>
                      <a:endParaRPr lang="en-US" sz="2400" dirty="0"/>
                    </a:p>
                  </a:txBody>
                  <a:tcPr/>
                </a:tc>
              </a:tr>
              <a:tr h="4600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Irritability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Rage or fury</a:t>
                      </a:r>
                      <a:endParaRPr lang="en-US" sz="2400" dirty="0"/>
                    </a:p>
                  </a:txBody>
                  <a:tcPr/>
                </a:tc>
              </a:tr>
              <a:tr h="11387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Bad -tempered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Alternating or changeable temper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Vile temper</a:t>
                      </a:r>
                      <a:endParaRPr lang="en-US" sz="2400" dirty="0"/>
                    </a:p>
                  </a:txBody>
                  <a:tcPr/>
                </a:tc>
              </a:tr>
              <a:tr h="7883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Complaining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Grumbling during sleep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Laments </a:t>
                      </a:r>
                      <a:endParaRPr lang="en-US" sz="2400" dirty="0"/>
                    </a:p>
                  </a:txBody>
                  <a:tcPr/>
                </a:tc>
              </a:tr>
              <a:tr h="7883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Sorrowful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Prostration of mind</a:t>
                      </a:r>
                      <a:endParaRPr lang="en-US" sz="2400" dirty="0"/>
                    </a:p>
                  </a:txBody>
                  <a:tcPr/>
                </a:tc>
              </a:tr>
              <a:tr h="11387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Afraid of being alone ,of the dark, of death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Fear and starting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Terror </a:t>
                      </a:r>
                      <a:endParaRPr lang="en-US" sz="2400" dirty="0"/>
                    </a:p>
                  </a:txBody>
                  <a:tcPr/>
                </a:tc>
              </a:tr>
              <a:tr h="46002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Weeps easily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Screams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Laments </a:t>
                      </a:r>
                      <a:endParaRPr lang="en-US" sz="2400" dirty="0"/>
                    </a:p>
                  </a:txBody>
                  <a:tcPr/>
                </a:tc>
              </a:tr>
              <a:tr h="7883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Deficiency of</a:t>
                      </a:r>
                      <a:r>
                        <a:rPr lang="en-US" sz="2400" baseline="0" dirty="0" smtClean="0"/>
                        <a:t> ideas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Abundance of ideas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Imbecility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5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362502"/>
              </p:ext>
            </p:extLst>
          </p:nvPr>
        </p:nvGraphicFramePr>
        <p:xfrm>
          <a:off x="457200" y="609600"/>
          <a:ext cx="7620000" cy="73452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0000"/>
                <a:gridCol w="2540000"/>
                <a:gridCol w="2540000"/>
              </a:tblGrid>
              <a:tr h="560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Weak memory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Absentminded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Forgetful </a:t>
                      </a:r>
                      <a:endParaRPr lang="en-US" sz="2800" dirty="0"/>
                    </a:p>
                  </a:txBody>
                  <a:tcPr/>
                </a:tc>
              </a:tr>
              <a:tr h="560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Anxious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Fearful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Terror panic </a:t>
                      </a:r>
                      <a:endParaRPr lang="en-US" sz="2800" dirty="0"/>
                    </a:p>
                  </a:txBody>
                  <a:tcPr/>
                </a:tc>
              </a:tr>
              <a:tr h="138266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Afraid for his salvation ; desires company  upon awakening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Presumptuous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Aversion to company</a:t>
                      </a:r>
                      <a:endParaRPr lang="en-US" sz="2800" dirty="0"/>
                    </a:p>
                  </a:txBody>
                  <a:tcPr/>
                </a:tc>
              </a:tr>
              <a:tr h="560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Difficult concentration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Abundant ideas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Prostration of  mind</a:t>
                      </a:r>
                      <a:endParaRPr lang="en-US" sz="2800" dirty="0"/>
                    </a:p>
                  </a:txBody>
                  <a:tcPr/>
                </a:tc>
              </a:tr>
              <a:tr h="96786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Mental confusion after mental effort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Aversion to mental work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Mental dullness</a:t>
                      </a:r>
                      <a:endParaRPr lang="en-US" sz="2800" dirty="0"/>
                    </a:p>
                  </a:txBody>
                  <a:tcPr/>
                </a:tc>
              </a:tr>
              <a:tr h="560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Timidity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Insolence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Contempt </a:t>
                      </a:r>
                      <a:endParaRPr lang="en-US" sz="2800" dirty="0"/>
                    </a:p>
                  </a:txBody>
                  <a:tcPr/>
                </a:tc>
              </a:tr>
              <a:tr h="5607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7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5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/>
              <a:t>The same goes </a:t>
            </a:r>
            <a:r>
              <a:rPr lang="en-US" sz="2800" b="1" dirty="0" smtClean="0"/>
              <a:t>to </a:t>
            </a:r>
            <a:r>
              <a:rPr lang="en-US" sz="2800" b="1" dirty="0"/>
              <a:t>the principal generalities and modalities, </a:t>
            </a:r>
            <a:r>
              <a:rPr lang="en-US" sz="2800" b="1" dirty="0" smtClean="0"/>
              <a:t>since LYCOPODIUM </a:t>
            </a:r>
            <a:r>
              <a:rPr lang="en-US" sz="2800" b="1" dirty="0"/>
              <a:t>has aggravation in the morning, at </a:t>
            </a:r>
            <a:r>
              <a:rPr lang="en-US" sz="2800" b="1" dirty="0" smtClean="0"/>
              <a:t>night full</a:t>
            </a:r>
            <a:r>
              <a:rPr lang="en-US" sz="2800" b="1" dirty="0"/>
              <a:t>, in </a:t>
            </a:r>
            <a:r>
              <a:rPr lang="en-US" sz="2800" b="1" dirty="0" smtClean="0"/>
              <a:t>the evening</a:t>
            </a:r>
            <a:r>
              <a:rPr lang="en-US" sz="2800" b="1" dirty="0"/>
              <a:t>, and at night. </a:t>
            </a:r>
            <a:endParaRPr lang="en-US" sz="28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It </a:t>
            </a:r>
            <a:r>
              <a:rPr lang="en-US" sz="2800" b="1" dirty="0"/>
              <a:t>also has remarkable aggravation from heat </a:t>
            </a:r>
            <a:r>
              <a:rPr lang="en-US" sz="2800" b="1" dirty="0" smtClean="0"/>
              <a:t>or cold</a:t>
            </a:r>
            <a:r>
              <a:rPr lang="en-US" sz="2800" b="1" dirty="0"/>
              <a:t>, as from changes in the weather or the temperature (for </a:t>
            </a:r>
            <a:r>
              <a:rPr lang="en-US" sz="2800" b="1" dirty="0" smtClean="0"/>
              <a:t>example from </a:t>
            </a:r>
            <a:r>
              <a:rPr lang="en-US" sz="2800" b="1" dirty="0"/>
              <a:t>cold to hot); </a:t>
            </a:r>
            <a:endParaRPr lang="en-US" sz="28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It </a:t>
            </a:r>
            <a:r>
              <a:rPr lang="en-US" sz="2800" b="1" dirty="0"/>
              <a:t>has aggravation from starting to move and </a:t>
            </a:r>
            <a:r>
              <a:rPr lang="en-US" sz="2800" b="1" dirty="0" smtClean="0"/>
              <a:t>amelioration </a:t>
            </a:r>
            <a:r>
              <a:rPr lang="en-US" sz="2800" b="1" dirty="0"/>
              <a:t>from continued movement, aversion to movement as well </a:t>
            </a:r>
            <a:r>
              <a:rPr lang="en-US" sz="2800" b="1" dirty="0" smtClean="0"/>
              <a:t>as amelioration </a:t>
            </a:r>
            <a:r>
              <a:rPr lang="en-US" sz="2800" b="1" dirty="0"/>
              <a:t>from movement; </a:t>
            </a:r>
            <a:endParaRPr lang="en-US" sz="2800" b="1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It </a:t>
            </a:r>
            <a:r>
              <a:rPr lang="en-US" sz="2800" b="1" dirty="0"/>
              <a:t>has tetanic rigidity as well as </a:t>
            </a:r>
            <a:r>
              <a:rPr lang="en-US" sz="2800" b="1" dirty="0" smtClean="0"/>
              <a:t>tonic, </a:t>
            </a:r>
            <a:r>
              <a:rPr lang="en-US" sz="2800" b="1" dirty="0" err="1" smtClean="0"/>
              <a:t>clonic</a:t>
            </a:r>
            <a:r>
              <a:rPr lang="en-US" sz="2800" b="1" dirty="0" smtClean="0"/>
              <a:t> </a:t>
            </a:r>
            <a:r>
              <a:rPr lang="en-US" sz="2800" b="1" dirty="0"/>
              <a:t>or epileptic </a:t>
            </a:r>
            <a:r>
              <a:rPr lang="en-US" sz="2800" b="1" dirty="0" smtClean="0"/>
              <a:t>convulsions .</a:t>
            </a:r>
          </a:p>
        </p:txBody>
      </p:sp>
    </p:spTree>
    <p:extLst>
      <p:ext uri="{BB962C8B-B14F-4D97-AF65-F5344CB8AC3E}">
        <p14:creationId xmlns:p14="http://schemas.microsoft.com/office/powerpoint/2010/main" val="1649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/>
              <a:t>It has obesity, emaciation and marasmus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It has aggravation before sleep, during sleep, and after </a:t>
            </a:r>
            <a:r>
              <a:rPr lang="en-US" sz="2800" b="1" dirty="0" smtClean="0"/>
              <a:t>sleep</a:t>
            </a:r>
            <a:endParaRPr lang="en-US" sz="2800" b="1" dirty="0"/>
          </a:p>
          <a:p>
            <a:pPr>
              <a:buFont typeface="Wingdings" pitchFamily="2" charset="2"/>
              <a:buChar char="v"/>
            </a:pPr>
            <a:r>
              <a:rPr lang="en-US" sz="2800" b="1" dirty="0"/>
              <a:t>It has heaviness and lassitude as well as fainting and exhaustion</a:t>
            </a:r>
            <a:r>
              <a:rPr lang="en-US" sz="2800" b="1" dirty="0" smtClean="0"/>
              <a:t>.</a:t>
            </a:r>
            <a:r>
              <a:rPr lang="en-US" sz="2800" dirty="0"/>
              <a:t>  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It </a:t>
            </a:r>
            <a:r>
              <a:rPr lang="en-US" sz="2800" b="1" dirty="0"/>
              <a:t>has aversion to coitus as well </a:t>
            </a:r>
            <a:r>
              <a:rPr lang="en-US" sz="2800" b="1" dirty="0" smtClean="0"/>
              <a:t>as lasciviousness </a:t>
            </a:r>
            <a:r>
              <a:rPr lang="en-US" sz="2800" b="1" dirty="0"/>
              <a:t>and </a:t>
            </a:r>
            <a:r>
              <a:rPr lang="en-US" sz="2800" b="1" dirty="0" smtClean="0"/>
              <a:t>impotence</a:t>
            </a:r>
            <a:r>
              <a:rPr lang="en-US" sz="2800" b="1" dirty="0"/>
              <a:t>; it has atrophy of </a:t>
            </a:r>
            <a:r>
              <a:rPr lang="en-US" sz="2800" b="1" dirty="0" smtClean="0"/>
              <a:t> </a:t>
            </a:r>
            <a:r>
              <a:rPr lang="en-US" sz="2800" b="1" dirty="0"/>
              <a:t>sexual organs as well as </a:t>
            </a:r>
            <a:r>
              <a:rPr lang="en-US" sz="2800" b="1" dirty="0" smtClean="0"/>
              <a:t>various </a:t>
            </a:r>
            <a:r>
              <a:rPr lang="en-US" sz="2800" b="1" dirty="0" err="1" smtClean="0"/>
              <a:t>gonorrhoeal</a:t>
            </a:r>
            <a:r>
              <a:rPr lang="en-US" sz="2800" b="1" dirty="0" smtClean="0"/>
              <a:t> </a:t>
            </a:r>
            <a:r>
              <a:rPr lang="en-US" sz="2800" b="1" dirty="0"/>
              <a:t>discharges and cancerous </a:t>
            </a:r>
            <a:r>
              <a:rPr lang="en-US" sz="2800" b="1" dirty="0" smtClean="0"/>
              <a:t>ulcers.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86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dirty="0"/>
              <a:t> </a:t>
            </a:r>
            <a:r>
              <a:rPr lang="en-US" sz="2400" b="1" dirty="0" smtClean="0"/>
              <a:t> It </a:t>
            </a:r>
            <a:r>
              <a:rPr lang="en-US" sz="2400" b="1" dirty="0"/>
              <a:t>has sterility in women </a:t>
            </a:r>
            <a:r>
              <a:rPr lang="en-US" sz="2400" b="1" dirty="0" smtClean="0"/>
              <a:t>as </a:t>
            </a:r>
            <a:r>
              <a:rPr lang="en-US" sz="2400" b="1" dirty="0"/>
              <a:t>well as ovarian cysts and tendency </a:t>
            </a:r>
            <a:r>
              <a:rPr lang="en-US" sz="2400" b="1" dirty="0" smtClean="0"/>
              <a:t>to abortion</a:t>
            </a:r>
            <a:r>
              <a:rPr lang="en-US" sz="2400" b="1" dirty="0"/>
              <a:t>; it has menses which are scantly and delayed, or frequent </a:t>
            </a:r>
            <a:r>
              <a:rPr lang="en-US" sz="2400" b="1" dirty="0" smtClean="0"/>
              <a:t>and copious</a:t>
            </a:r>
            <a:r>
              <a:rPr lang="en-US" sz="2400" b="1" dirty="0"/>
              <a:t>, or clotted and intermittent; it has prolapsed uterus, </a:t>
            </a:r>
            <a:r>
              <a:rPr lang="en-US" sz="2400" b="1" dirty="0" err="1" smtClean="0"/>
              <a:t>condylomata</a:t>
            </a:r>
            <a:r>
              <a:rPr lang="en-US" sz="2400" b="1" dirty="0" smtClean="0"/>
              <a:t> </a:t>
            </a:r>
            <a:r>
              <a:rPr lang="en-US" sz="2400" b="1" dirty="0"/>
              <a:t>and </a:t>
            </a:r>
            <a:r>
              <a:rPr lang="en-US" sz="2400" b="1" dirty="0" smtClean="0"/>
              <a:t>cancer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400" b="1" dirty="0" smtClean="0"/>
              <a:t>It </a:t>
            </a:r>
            <a:r>
              <a:rPr lang="en-US" sz="2400" b="1" dirty="0"/>
              <a:t>has constipation, </a:t>
            </a:r>
            <a:r>
              <a:rPr lang="en-US" sz="2400" b="1" dirty="0" err="1"/>
              <a:t>diarrhoea</a:t>
            </a:r>
            <a:r>
              <a:rPr lang="en-US" sz="2400" b="1" dirty="0"/>
              <a:t>, and bloody </a:t>
            </a:r>
            <a:r>
              <a:rPr lang="en-US" sz="2400" b="1" dirty="0" smtClean="0"/>
              <a:t>evacuations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400" b="1" dirty="0" smtClean="0"/>
              <a:t>It </a:t>
            </a:r>
            <a:r>
              <a:rPr lang="en-US" sz="2400" b="1" dirty="0"/>
              <a:t>has pale and scanty urine, as well as dark, abundant, </a:t>
            </a:r>
            <a:r>
              <a:rPr lang="en-US" sz="2400" b="1" dirty="0" smtClean="0"/>
              <a:t>bloody and </a:t>
            </a:r>
            <a:r>
              <a:rPr lang="en-US" sz="2400" b="1" dirty="0"/>
              <a:t>fetid urine; it has watery urine, urine with sediment, urine </a:t>
            </a:r>
            <a:r>
              <a:rPr lang="en-US" sz="2400" b="1" dirty="0" smtClean="0"/>
              <a:t>with albumin</a:t>
            </a:r>
            <a:r>
              <a:rPr lang="en-US" sz="2400" b="1" dirty="0"/>
              <a:t>, and urine with </a:t>
            </a:r>
            <a:r>
              <a:rPr lang="en-US" sz="2400" b="1" dirty="0" smtClean="0"/>
              <a:t>sugar.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400" b="1" dirty="0" smtClean="0"/>
              <a:t>It </a:t>
            </a:r>
            <a:r>
              <a:rPr lang="en-US" sz="2400" b="1" dirty="0"/>
              <a:t>is well-known that a LYCOPODIUM patient can have</a:t>
            </a:r>
            <a:br>
              <a:rPr lang="en-US" sz="2400" b="1" dirty="0"/>
            </a:br>
            <a:r>
              <a:rPr lang="en-US" sz="2400" b="1" dirty="0"/>
              <a:t>diminished appetite, augmented appetite, and aversion to food. </a:t>
            </a:r>
          </a:p>
        </p:txBody>
      </p:sp>
    </p:spTree>
    <p:extLst>
      <p:ext uri="{BB962C8B-B14F-4D97-AF65-F5344CB8AC3E}">
        <p14:creationId xmlns:p14="http://schemas.microsoft.com/office/powerpoint/2010/main" val="16376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222</TotalTime>
  <Words>650</Words>
  <Application>Microsoft Office PowerPoint</Application>
  <PresentationFormat>On-screen Show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LYCOPODIUM AS TRI MIASMATIC                        REMEDY </vt:lpstr>
      <vt:lpstr>PowerPoint Presentation</vt:lpstr>
      <vt:lpstr>PowerPoint Presentation</vt:lpstr>
      <vt:lpstr>LYCOPODIUM AS TRI MIASMATIC                        REMEDY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30</cp:revision>
  <dcterms:created xsi:type="dcterms:W3CDTF">2019-04-23T14:40:19Z</dcterms:created>
  <dcterms:modified xsi:type="dcterms:W3CDTF">2019-07-27T10:12:10Z</dcterms:modified>
</cp:coreProperties>
</file>